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78" r:id="rId5"/>
    <p:sldId id="27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6" r:id="rId17"/>
    <p:sldId id="277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710" autoAdjust="0"/>
  </p:normalViewPr>
  <p:slideViewPr>
    <p:cSldViewPr>
      <p:cViewPr>
        <p:scale>
          <a:sx n="100" d="100"/>
          <a:sy n="100" d="100"/>
        </p:scale>
        <p:origin x="-89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D0CF9-E57E-40C3-8D45-C7E075B70F45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EB15A-A426-40CE-9FD7-EA629E30FD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670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BCF-4C17-43B0-BD53-4266A61D9944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7B10-AE5C-48C1-A2E4-02A7DE1D5F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BCF-4C17-43B0-BD53-4266A61D9944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7B10-AE5C-48C1-A2E4-02A7DE1D5F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BCF-4C17-43B0-BD53-4266A61D9944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7B10-AE5C-48C1-A2E4-02A7DE1D5F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BCF-4C17-43B0-BD53-4266A61D9944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7B10-AE5C-48C1-A2E4-02A7DE1D5F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BCF-4C17-43B0-BD53-4266A61D9944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7B10-AE5C-48C1-A2E4-02A7DE1D5F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BCF-4C17-43B0-BD53-4266A61D9944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7B10-AE5C-48C1-A2E4-02A7DE1D5F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BCF-4C17-43B0-BD53-4266A61D9944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7B10-AE5C-48C1-A2E4-02A7DE1D5F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BCF-4C17-43B0-BD53-4266A61D9944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7B10-AE5C-48C1-A2E4-02A7DE1D5F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BCF-4C17-43B0-BD53-4266A61D9944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7B10-AE5C-48C1-A2E4-02A7DE1D5F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BCF-4C17-43B0-BD53-4266A61D9944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7B10-AE5C-48C1-A2E4-02A7DE1D5F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BCF-4C17-43B0-BD53-4266A61D9944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7B10-AE5C-48C1-A2E4-02A7DE1D5F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23BCF-4C17-43B0-BD53-4266A61D9944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67B10-AE5C-48C1-A2E4-02A7DE1D5F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sz="4000" b="1" dirty="0" smtClean="0">
                <a:latin typeface="Comic Sans MS" pitchFamily="66" charset="0"/>
              </a:rPr>
              <a:t>CGE </a:t>
            </a:r>
            <a:r>
              <a:rPr lang="fr-FR" sz="4000" b="1" dirty="0">
                <a:latin typeface="Comic Sans MS" pitchFamily="66" charset="0"/>
              </a:rPr>
              <a:t>BMX</a:t>
            </a:r>
            <a:r>
              <a:rPr lang="fr-FR" sz="4000" b="1" dirty="0" smtClean="0">
                <a:latin typeface="Comic Sans MS" pitchFamily="66" charset="0"/>
              </a:rPr>
              <a:t> </a:t>
            </a:r>
          </a:p>
          <a:p>
            <a:endParaRPr lang="fr-FR" dirty="0"/>
          </a:p>
          <a:p>
            <a:endParaRPr lang="fr-FR" dirty="0" smtClean="0"/>
          </a:p>
          <a:p>
            <a:pPr algn="ctr">
              <a:buNone/>
            </a:pPr>
            <a:r>
              <a:rPr lang="fr-FR" sz="4000" b="1" dirty="0">
                <a:latin typeface="Comic Sans MS" pitchFamily="66" charset="0"/>
              </a:rPr>
              <a:t>Saison </a:t>
            </a:r>
            <a:r>
              <a:rPr lang="fr-FR" sz="4000" b="1" dirty="0" smtClean="0">
                <a:latin typeface="Comic Sans MS" pitchFamily="66" charset="0"/>
              </a:rPr>
              <a:t>2016</a:t>
            </a:r>
          </a:p>
          <a:p>
            <a:endParaRPr lang="fr-FR" dirty="0"/>
          </a:p>
          <a:p>
            <a:endParaRPr lang="fr-FR" dirty="0" smtClean="0"/>
          </a:p>
          <a:p>
            <a:pPr algn="ctr">
              <a:buNone/>
            </a:pPr>
            <a:r>
              <a:rPr lang="fr-FR" sz="2800" b="1" dirty="0">
                <a:latin typeface="Comic Sans MS" pitchFamily="66" charset="0"/>
              </a:rPr>
              <a:t>Compte-rendu du représentant des pilotes</a:t>
            </a:r>
            <a:r>
              <a:rPr lang="fr-FR" sz="2800" dirty="0" smtClean="0">
                <a:latin typeface="Comic Sans MS" pitchFamily="66" charset="0"/>
              </a:rPr>
              <a:t> </a:t>
            </a:r>
            <a:endParaRPr lang="fr-FR" sz="2800" dirty="0">
              <a:latin typeface="Comic Sans MS" pitchFamily="66" charset="0"/>
            </a:endParaRPr>
          </a:p>
        </p:txBody>
      </p:sp>
      <p:pic>
        <p:nvPicPr>
          <p:cNvPr id="6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6632"/>
            <a:ext cx="7525334" cy="1612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b="1" dirty="0" smtClean="0">
                <a:latin typeface="Comic Sans MS" pitchFamily="66" charset="0"/>
              </a:rPr>
              <a:t>Organisation sportive</a:t>
            </a:r>
          </a:p>
          <a:p>
            <a:pPr>
              <a:buNone/>
            </a:pPr>
            <a:r>
              <a:rPr lang="fr-FR" sz="2200" dirty="0" smtClean="0">
                <a:latin typeface="Comic Sans MS" pitchFamily="66" charset="0"/>
              </a:rPr>
              <a:t>			- Arbitrage : fautes non signalées (contacts 		   abusifs, trajectoires en dernière ligne)   </a:t>
            </a:r>
          </a:p>
          <a:p>
            <a:pPr>
              <a:buNone/>
            </a:pPr>
            <a:r>
              <a:rPr lang="fr-FR" sz="2200" dirty="0" smtClean="0">
                <a:latin typeface="Comic Sans MS" pitchFamily="66" charset="0"/>
              </a:rPr>
              <a:t>			- erreurs de pointage à l’arrivée (recours 		             à la vidéo pas assez utilisé)  </a:t>
            </a:r>
          </a:p>
          <a:p>
            <a:pPr>
              <a:buNone/>
            </a:pPr>
            <a:r>
              <a:rPr lang="fr-FR" sz="2200" dirty="0" smtClean="0">
                <a:latin typeface="Comic Sans MS" pitchFamily="66" charset="0"/>
              </a:rPr>
              <a:t>			- tonalité inappropriée / agressive de certains 		   arbitres</a:t>
            </a:r>
          </a:p>
          <a:p>
            <a:pPr>
              <a:buNone/>
            </a:pPr>
            <a:r>
              <a:rPr lang="fr-FR" sz="2200" dirty="0" smtClean="0">
                <a:latin typeface="Comic Sans MS" pitchFamily="66" charset="0"/>
              </a:rPr>
              <a:t>			- réactivité des arbitres de piste</a:t>
            </a:r>
          </a:p>
          <a:p>
            <a:pPr>
              <a:buNone/>
            </a:pPr>
            <a:r>
              <a:rPr lang="fr-FR" sz="2200" dirty="0" smtClean="0">
                <a:latin typeface="Comic Sans MS" pitchFamily="66" charset="0"/>
              </a:rPr>
              <a:t>			- interventions des secours tardives / 			   intempestives / dangereuses</a:t>
            </a:r>
            <a:endParaRPr lang="fr-FR" sz="2200" dirty="0">
              <a:latin typeface="Comic Sans MS" pitchFamily="66" charset="0"/>
            </a:endParaRPr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6632"/>
            <a:ext cx="7525334" cy="1612572"/>
          </a:xfrm>
          <a:prstGeom prst="rect">
            <a:avLst/>
          </a:prstGeom>
          <a:noFill/>
        </p:spPr>
      </p:pic>
      <p:pic>
        <p:nvPicPr>
          <p:cNvPr id="7" name="Picture 2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l="48237"/>
          <a:stretch>
            <a:fillRect/>
          </a:stretch>
        </p:blipFill>
        <p:spPr bwMode="auto">
          <a:xfrm>
            <a:off x="500034" y="3000372"/>
            <a:ext cx="1313441" cy="115062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85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385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385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8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38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38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38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85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385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385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385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b="1" dirty="0" smtClean="0">
                <a:latin typeface="Comic Sans MS" pitchFamily="66" charset="0"/>
              </a:rPr>
              <a:t>Organisation sportive</a:t>
            </a:r>
          </a:p>
          <a:p>
            <a:pPr>
              <a:buNone/>
            </a:pPr>
            <a:endParaRPr lang="fr-FR" sz="2000" b="1" dirty="0" smtClean="0">
              <a:latin typeface="Comic Sans MS" pitchFamily="66" charset="0"/>
            </a:endParaRPr>
          </a:p>
          <a:p>
            <a:pPr>
              <a:buNone/>
            </a:pPr>
            <a:endParaRPr lang="fr-FR" sz="20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fr-FR" sz="2000" b="1" dirty="0" smtClean="0">
                <a:latin typeface="Comic Sans MS" pitchFamily="66" charset="0"/>
              </a:rPr>
              <a:t>		</a:t>
            </a:r>
            <a:r>
              <a:rPr lang="fr-FR" sz="2000" dirty="0" smtClean="0">
                <a:latin typeface="Comic Sans MS" pitchFamily="66" charset="0"/>
              </a:rPr>
              <a:t>	- retards dès le début de journée, plus ou moins 		   rattrapés au détriment des pauses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amplitude horaire de la manifestation, journées 		   trop longues, temps d’attente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obstacles dans la zone d’arrivée, pas assez de 		   dégagement</a:t>
            </a:r>
            <a:endParaRPr lang="fr-FR" sz="2000" dirty="0">
              <a:latin typeface="Comic Sans MS" pitchFamily="66" charset="0"/>
            </a:endParaRPr>
          </a:p>
          <a:p>
            <a:pPr algn="ctr">
              <a:buNone/>
            </a:pPr>
            <a:endParaRPr lang="fr-FR" sz="2000" dirty="0" smtClean="0">
              <a:latin typeface="Comic Sans MS" pitchFamily="66" charset="0"/>
            </a:endParaRPr>
          </a:p>
          <a:p>
            <a:pPr algn="ctr">
              <a:buNone/>
            </a:pPr>
            <a:endParaRPr lang="fr-FR" sz="20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fr-FR" sz="2000" dirty="0" smtClean="0">
                <a:latin typeface="Comic Sans MS" pitchFamily="66" charset="0"/>
              </a:rPr>
              <a:t> </a:t>
            </a:r>
            <a:endParaRPr lang="fr-FR" sz="2000" dirty="0">
              <a:latin typeface="Comic Sans MS" pitchFamily="66" charset="0"/>
            </a:endParaRPr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6632"/>
            <a:ext cx="7525334" cy="1612572"/>
          </a:xfrm>
          <a:prstGeom prst="rect">
            <a:avLst/>
          </a:prstGeom>
          <a:noFill/>
        </p:spPr>
      </p:pic>
      <p:pic>
        <p:nvPicPr>
          <p:cNvPr id="5" name="Picture 2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l="48237"/>
          <a:stretch>
            <a:fillRect/>
          </a:stretch>
        </p:blipFill>
        <p:spPr bwMode="auto">
          <a:xfrm>
            <a:off x="714348" y="3357562"/>
            <a:ext cx="1313441" cy="115062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8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38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38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85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385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385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93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193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193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193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b="1" dirty="0" smtClean="0">
                <a:latin typeface="Comic Sans MS" pitchFamily="66" charset="0"/>
              </a:rPr>
              <a:t>Propositions de pilotes</a:t>
            </a:r>
          </a:p>
          <a:p>
            <a:pPr>
              <a:buNone/>
            </a:pPr>
            <a:endParaRPr lang="fr-FR" sz="20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fr-FR" sz="2000" b="1" dirty="0" smtClean="0">
                <a:latin typeface="Comic Sans MS" pitchFamily="66" charset="0"/>
              </a:rPr>
              <a:t>			</a:t>
            </a:r>
            <a:r>
              <a:rPr lang="fr-FR" sz="2000" dirty="0" smtClean="0">
                <a:latin typeface="Comic Sans MS" pitchFamily="66" charset="0"/>
              </a:rPr>
              <a:t>- peu de propositions concrètes…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catégorie féminine 15 ans et +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redécoupage de la journée de course par blocs de 		   catégories qui enchainent des essais aux finales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essais plus longs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- 1</a:t>
            </a:r>
            <a:r>
              <a:rPr lang="fr-FR" sz="2000" baseline="30000" dirty="0" smtClean="0">
                <a:latin typeface="Comic Sans MS" pitchFamily="66" charset="0"/>
              </a:rPr>
              <a:t>er</a:t>
            </a:r>
            <a:r>
              <a:rPr lang="fr-FR" sz="2000" dirty="0" smtClean="0">
                <a:latin typeface="Comic Sans MS" pitchFamily="66" charset="0"/>
              </a:rPr>
              <a:t> tour d’essai sans grille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- 1 tour de « </a:t>
            </a:r>
            <a:r>
              <a:rPr lang="fr-FR" sz="2000" i="1" dirty="0" smtClean="0">
                <a:latin typeface="Comic Sans MS" pitchFamily="66" charset="0"/>
              </a:rPr>
              <a:t>warm up</a:t>
            </a:r>
            <a:r>
              <a:rPr lang="fr-FR" sz="2000" dirty="0" smtClean="0">
                <a:latin typeface="Comic Sans MS" pitchFamily="66" charset="0"/>
              </a:rPr>
              <a:t> » après la pause de midi</a:t>
            </a:r>
          </a:p>
          <a:p>
            <a:pPr>
              <a:buNone/>
            </a:pPr>
            <a:r>
              <a:rPr lang="fr-FR" sz="2000" dirty="0">
                <a:latin typeface="Comic Sans MS" pitchFamily="66" charset="0"/>
              </a:rPr>
              <a:t>	</a:t>
            </a:r>
            <a:r>
              <a:rPr lang="fr-FR" sz="2000" dirty="0" smtClean="0">
                <a:latin typeface="Comic Sans MS" pitchFamily="66" charset="0"/>
              </a:rPr>
              <a:t>		</a:t>
            </a:r>
            <a:endParaRPr lang="fr-FR" sz="2000" dirty="0">
              <a:latin typeface="Comic Sans MS" pitchFamily="66" charset="0"/>
            </a:endParaRPr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6632"/>
            <a:ext cx="7525334" cy="1612572"/>
          </a:xfrm>
          <a:prstGeom prst="rect">
            <a:avLst/>
          </a:prstGeom>
          <a:noFill/>
        </p:spPr>
      </p:pic>
      <p:pic>
        <p:nvPicPr>
          <p:cNvPr id="5" name="Picture 1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r="49656"/>
          <a:stretch>
            <a:fillRect/>
          </a:stretch>
        </p:blipFill>
        <p:spPr bwMode="auto">
          <a:xfrm>
            <a:off x="642910" y="2643182"/>
            <a:ext cx="1277450" cy="1150620"/>
          </a:xfrm>
          <a:prstGeom prst="rect">
            <a:avLst/>
          </a:prstGeom>
          <a:noFill/>
        </p:spPr>
      </p:pic>
      <p:pic>
        <p:nvPicPr>
          <p:cNvPr id="6" name="Picture 2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l="48237"/>
          <a:stretch>
            <a:fillRect/>
          </a:stretch>
        </p:blipFill>
        <p:spPr bwMode="auto">
          <a:xfrm>
            <a:off x="642910" y="3857628"/>
            <a:ext cx="1231374" cy="107870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b="1" dirty="0" smtClean="0">
                <a:latin typeface="Comic Sans MS" pitchFamily="66" charset="0"/>
              </a:rPr>
              <a:t>Remarques</a:t>
            </a:r>
          </a:p>
          <a:p>
            <a:pPr>
              <a:buNone/>
            </a:pPr>
            <a:endParaRPr lang="fr-FR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- les attentes des pilotes sont de plus en plus élevées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- exigences de « professionnalisme » envers les bénévoles 	   (arbitres, organisateurs)      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- très peu de pilotes (et leurs accompagnants) se rendent 	   compte de ce que représente une organisation…  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</a:t>
            </a:r>
            <a:r>
              <a:rPr lang="fr-FR" sz="3600" b="1" dirty="0" smtClean="0">
                <a:latin typeface="Comic Sans MS" pitchFamily="66" charset="0"/>
              </a:rPr>
              <a:t>- pas de critique = compliment !</a:t>
            </a:r>
            <a:r>
              <a:rPr lang="fr-FR" sz="2800" b="1" dirty="0" smtClean="0">
                <a:latin typeface="Comic Sans MS" pitchFamily="66" charset="0"/>
              </a:rPr>
              <a:t>                    </a:t>
            </a:r>
            <a:endParaRPr lang="fr-FR" sz="2000" b="1" dirty="0">
              <a:latin typeface="Comic Sans MS" pitchFamily="66" charset="0"/>
            </a:endParaRPr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6632"/>
            <a:ext cx="7525334" cy="161257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>
                <a:latin typeface="Comic Sans MS" pitchFamily="66" charset="0"/>
              </a:rPr>
              <a:t>Commentaire</a:t>
            </a:r>
            <a:endParaRPr lang="fr-FR" sz="2000" b="1" dirty="0">
              <a:latin typeface="Comic Sans MS" pitchFamily="66" charset="0"/>
            </a:endParaRPr>
          </a:p>
          <a:p>
            <a:pPr>
              <a:buNone/>
            </a:pPr>
            <a:r>
              <a:rPr lang="fr-FR" sz="2000" b="1" dirty="0" smtClean="0">
                <a:latin typeface="Comic Sans MS" pitchFamily="66" charset="0"/>
              </a:rPr>
              <a:t>	Difficultés :</a:t>
            </a:r>
          </a:p>
          <a:p>
            <a:pPr>
              <a:buNone/>
            </a:pPr>
            <a:endParaRPr lang="fr-FR" sz="20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fr-FR" sz="2000" b="1" dirty="0" smtClean="0">
                <a:latin typeface="Comic Sans MS" pitchFamily="66" charset="0"/>
              </a:rPr>
              <a:t>		</a:t>
            </a:r>
            <a:r>
              <a:rPr lang="fr-FR" sz="2000" dirty="0" smtClean="0">
                <a:latin typeface="Comic Sans MS" pitchFamily="66" charset="0"/>
              </a:rPr>
              <a:t>- les motivations des pilotes sont très diverses :</a:t>
            </a:r>
          </a:p>
          <a:p>
            <a:pPr lvl="3">
              <a:buFont typeface="Wingdings" pitchFamily="2" charset="2"/>
              <a:buChar char="Ø"/>
            </a:pPr>
            <a:r>
              <a:rPr lang="fr-FR" sz="1800" dirty="0" smtClean="0">
                <a:latin typeface="Comic Sans MS" pitchFamily="66" charset="0"/>
              </a:rPr>
              <a:t>mise en jambes, rodage en début de saison</a:t>
            </a:r>
          </a:p>
          <a:p>
            <a:pPr lvl="3">
              <a:buFont typeface="Wingdings" pitchFamily="2" charset="2"/>
              <a:buChar char="Ø"/>
            </a:pPr>
            <a:r>
              <a:rPr lang="fr-FR" sz="1800" dirty="0" smtClean="0">
                <a:latin typeface="Comic Sans MS" pitchFamily="66" charset="0"/>
              </a:rPr>
              <a:t>objectif principal de la saison</a:t>
            </a:r>
          </a:p>
          <a:p>
            <a:pPr lvl="3">
              <a:buFont typeface="Wingdings" pitchFamily="2" charset="2"/>
              <a:buChar char="Ø"/>
            </a:pPr>
            <a:r>
              <a:rPr lang="fr-FR" sz="1800" dirty="0" smtClean="0">
                <a:latin typeface="Comic Sans MS" pitchFamily="66" charset="0"/>
              </a:rPr>
              <a:t> participation ponctuelle (proximité)</a:t>
            </a:r>
          </a:p>
          <a:p>
            <a:pPr lvl="3">
              <a:buFont typeface="Wingdings" pitchFamily="2" charset="2"/>
              <a:buChar char="Ø"/>
            </a:pPr>
            <a:r>
              <a:rPr lang="fr-FR" sz="1800" dirty="0" smtClean="0">
                <a:latin typeface="Comic Sans MS" pitchFamily="66" charset="0"/>
              </a:rPr>
              <a:t> retrouvailles entre pilotes</a:t>
            </a:r>
          </a:p>
          <a:p>
            <a:pPr lvl="3">
              <a:buFont typeface="Wingdings" pitchFamily="2" charset="2"/>
              <a:buChar char="Ø"/>
            </a:pPr>
            <a:r>
              <a:rPr lang="fr-FR" sz="1800" dirty="0" smtClean="0">
                <a:latin typeface="Comic Sans MS" pitchFamily="66" charset="0"/>
              </a:rPr>
              <a:t> </a:t>
            </a:r>
            <a:r>
              <a:rPr lang="fr-FR" sz="1800" dirty="0" err="1" smtClean="0">
                <a:latin typeface="Comic Sans MS" pitchFamily="66" charset="0"/>
              </a:rPr>
              <a:t>etc</a:t>
            </a:r>
            <a:r>
              <a:rPr lang="fr-FR" sz="1800" dirty="0" smtClean="0">
                <a:latin typeface="Comic Sans MS" pitchFamily="66" charset="0"/>
              </a:rPr>
              <a:t>…</a:t>
            </a:r>
          </a:p>
          <a:p>
            <a:pPr lvl="3">
              <a:buNone/>
            </a:pPr>
            <a:endParaRPr lang="fr-FR" sz="1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fr-FR" sz="2000" dirty="0">
                <a:latin typeface="Comic Sans MS" pitchFamily="66" charset="0"/>
              </a:rPr>
              <a:t>	</a:t>
            </a:r>
            <a:r>
              <a:rPr lang="fr-FR" sz="2000" dirty="0" smtClean="0">
                <a:latin typeface="Comic Sans MS" pitchFamily="66" charset="0"/>
              </a:rPr>
              <a:t>	- le Championnat Grand-Est BMX ne qualifie pour rien !                            </a:t>
            </a:r>
            <a:endParaRPr lang="fr-FR" sz="2000" dirty="0">
              <a:latin typeface="Comic Sans MS" pitchFamily="66" charset="0"/>
            </a:endParaRPr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6632"/>
            <a:ext cx="7525334" cy="161257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fr-FR" b="1" dirty="0" smtClean="0">
                <a:latin typeface="Comic Sans MS" pitchFamily="66" charset="0"/>
              </a:rPr>
              <a:t>Commentaire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-</a:t>
            </a:r>
            <a:r>
              <a:rPr lang="fr-FR" dirty="0" smtClean="0">
                <a:latin typeface="Comic Sans MS" pitchFamily="66" charset="0"/>
              </a:rPr>
              <a:t> </a:t>
            </a:r>
            <a:r>
              <a:rPr lang="fr-FR" sz="2000" dirty="0" smtClean="0">
                <a:latin typeface="Comic Sans MS" pitchFamily="66" charset="0"/>
              </a:rPr>
              <a:t>Le CGE est une série intermédiaire entre le niveau 	    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   régional et le niveau national, permettant à la plupart de 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   progresser (rampe de lancement)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– difficulté de mobiliser les pilotes une fois le niveau national 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   atteint</a:t>
            </a:r>
            <a:endParaRPr lang="fr-FR" dirty="0">
              <a:latin typeface="Comic Sans MS" pitchFamily="66" charset="0"/>
            </a:endParaRPr>
          </a:p>
          <a:p>
            <a:pPr>
              <a:buNone/>
            </a:pPr>
            <a:r>
              <a:rPr lang="fr-FR" dirty="0" smtClean="0">
                <a:latin typeface="Comic Sans MS" pitchFamily="66" charset="0"/>
              </a:rPr>
              <a:t> 		</a:t>
            </a:r>
            <a:r>
              <a:rPr lang="fr-FR" sz="2000" dirty="0" smtClean="0">
                <a:latin typeface="Comic Sans MS" pitchFamily="66" charset="0"/>
              </a:rPr>
              <a:t>- la satisfaction de tous est une équation quasi-impossible…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- nécessité de se concentrer sur un « public cible », le cœur 	   des effectifs (petites et moyennes catégories),  afin 	 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   qu’une majorité y trouve son compte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- ne pas « négliger » les autres catégories pour autant…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- trouver un moyen de fidéliser les pilotes                 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                                </a:t>
            </a:r>
            <a:endParaRPr lang="fr-FR" sz="2000" dirty="0">
              <a:latin typeface="Comic Sans MS" pitchFamily="66" charset="0"/>
            </a:endParaRPr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6632"/>
            <a:ext cx="7525334" cy="161257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b="1" dirty="0" smtClean="0">
                <a:latin typeface="Comic Sans MS" pitchFamily="66" charset="0"/>
              </a:rPr>
              <a:t>Conclusion :</a:t>
            </a:r>
          </a:p>
          <a:p>
            <a:pPr algn="ctr">
              <a:buNone/>
            </a:pPr>
            <a:endParaRPr lang="fr-FR" dirty="0">
              <a:latin typeface="Comic Sans MS" pitchFamily="66" charset="0"/>
            </a:endParaRPr>
          </a:p>
          <a:p>
            <a:pPr algn="ctr">
              <a:buNone/>
            </a:pPr>
            <a:r>
              <a:rPr lang="fr-FR" sz="2000" dirty="0" smtClean="0">
                <a:latin typeface="Comic Sans MS" pitchFamily="66" charset="0"/>
              </a:rPr>
              <a:t>Bon déroulement général de la saison 2016</a:t>
            </a:r>
          </a:p>
          <a:p>
            <a:pPr algn="ctr">
              <a:buNone/>
            </a:pPr>
            <a:r>
              <a:rPr lang="fr-FR" sz="2000" dirty="0" smtClean="0">
                <a:latin typeface="Comic Sans MS" pitchFamily="66" charset="0"/>
              </a:rPr>
              <a:t>Organisations réussies dans l’ensemble</a:t>
            </a:r>
          </a:p>
          <a:p>
            <a:pPr algn="ctr">
              <a:buNone/>
            </a:pPr>
            <a:r>
              <a:rPr lang="fr-FR" sz="2000" dirty="0" smtClean="0">
                <a:latin typeface="Comic Sans MS" pitchFamily="66" charset="0"/>
              </a:rPr>
              <a:t>Niveau sportif en hausse dans les petites catégories, </a:t>
            </a:r>
          </a:p>
          <a:p>
            <a:pPr algn="ctr">
              <a:buNone/>
            </a:pPr>
            <a:r>
              <a:rPr lang="fr-FR" sz="2000" dirty="0" smtClean="0">
                <a:latin typeface="Comic Sans MS" pitchFamily="66" charset="0"/>
              </a:rPr>
              <a:t>stagnation / baisse en Challenge et Prestige</a:t>
            </a:r>
          </a:p>
          <a:p>
            <a:pPr algn="ctr">
              <a:buNone/>
            </a:pPr>
            <a:r>
              <a:rPr lang="fr-FR" sz="2000" dirty="0" smtClean="0">
                <a:latin typeface="Comic Sans MS" pitchFamily="66" charset="0"/>
              </a:rPr>
              <a:t>Arbitrage satisfaisant dans l’ensemble, mais nécessité de plus de</a:t>
            </a:r>
          </a:p>
          <a:p>
            <a:pPr algn="ctr">
              <a:buNone/>
            </a:pPr>
            <a:r>
              <a:rPr lang="fr-FR" sz="2000" dirty="0" smtClean="0">
                <a:latin typeface="Comic Sans MS" pitchFamily="66" charset="0"/>
              </a:rPr>
              <a:t>vigilance  et d’harmonisation aux postes-clé !</a:t>
            </a:r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6632"/>
            <a:ext cx="7525334" cy="161257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dirty="0" smtClean="0">
              <a:latin typeface="Comic Sans MS" pitchFamily="66" charset="0"/>
            </a:endParaRPr>
          </a:p>
          <a:p>
            <a:pPr algn="ctr">
              <a:buNone/>
            </a:pPr>
            <a:endParaRPr lang="fr-FR" dirty="0">
              <a:latin typeface="Comic Sans MS" pitchFamily="66" charset="0"/>
            </a:endParaRPr>
          </a:p>
          <a:p>
            <a:pPr algn="ctr">
              <a:buNone/>
            </a:pPr>
            <a:r>
              <a:rPr lang="fr-FR" sz="4400" b="1" dirty="0" smtClean="0">
                <a:latin typeface="Comic Sans MS" pitchFamily="66" charset="0"/>
              </a:rPr>
              <a:t>Merci</a:t>
            </a:r>
          </a:p>
          <a:p>
            <a:pPr algn="ctr">
              <a:buNone/>
            </a:pPr>
            <a:r>
              <a:rPr lang="fr-FR" sz="4400" b="1" dirty="0" smtClean="0">
                <a:latin typeface="Comic Sans MS" pitchFamily="66" charset="0"/>
              </a:rPr>
              <a:t>pour</a:t>
            </a:r>
          </a:p>
          <a:p>
            <a:pPr algn="ctr">
              <a:buNone/>
            </a:pPr>
            <a:r>
              <a:rPr lang="fr-FR" sz="4400" b="1" dirty="0" smtClean="0">
                <a:latin typeface="Comic Sans MS" pitchFamily="66" charset="0"/>
              </a:rPr>
              <a:t>votre attention !</a:t>
            </a:r>
            <a:endParaRPr lang="fr-FR" sz="4400" b="1" dirty="0">
              <a:latin typeface="Comic Sans MS" pitchFamily="66" charset="0"/>
            </a:endParaRPr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6632"/>
            <a:ext cx="7525334" cy="1612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xit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8" presetClass="exit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8" presetClass="exit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sz="3000" b="1" dirty="0" smtClean="0">
                <a:latin typeface="Comic Sans MS" pitchFamily="66" charset="0"/>
              </a:rPr>
              <a:t>Présence sur les manches </a:t>
            </a:r>
            <a:r>
              <a:rPr lang="fr-FR" sz="3000" dirty="0" smtClean="0">
                <a:latin typeface="Comic Sans MS" pitchFamily="66" charset="0"/>
              </a:rPr>
              <a:t> </a:t>
            </a:r>
          </a:p>
          <a:p>
            <a:pPr marL="0" indent="0">
              <a:buNone/>
            </a:pPr>
            <a:endParaRPr lang="fr-FR" dirty="0" smtClean="0">
              <a:latin typeface="Comic Sans MS" pitchFamily="66" charset="0"/>
            </a:endParaRPr>
          </a:p>
          <a:p>
            <a:pPr>
              <a:buNone/>
            </a:pPr>
            <a:r>
              <a:rPr lang="fr-FR" dirty="0" smtClean="0">
                <a:latin typeface="Comic Sans MS" pitchFamily="66" charset="0"/>
              </a:rPr>
              <a:t>	</a:t>
            </a:r>
            <a:r>
              <a:rPr lang="fr-FR" sz="2600" dirty="0" smtClean="0">
                <a:latin typeface="Comic Sans MS" pitchFamily="66" charset="0"/>
              </a:rPr>
              <a:t>-  manche 1 : BAUME LES DAMES :  oui </a:t>
            </a:r>
          </a:p>
          <a:p>
            <a:pPr>
              <a:buNone/>
            </a:pPr>
            <a:r>
              <a:rPr lang="fr-FR" sz="2600" dirty="0" smtClean="0">
                <a:latin typeface="Comic Sans MS" pitchFamily="66" charset="0"/>
              </a:rPr>
              <a:t>	-  manche 2 : MESSIGNY ET VANTOUX : oui </a:t>
            </a:r>
          </a:p>
          <a:p>
            <a:pPr>
              <a:buNone/>
            </a:pPr>
            <a:r>
              <a:rPr lang="fr-FR" sz="2600" dirty="0" smtClean="0">
                <a:latin typeface="Comic Sans MS" pitchFamily="66" charset="0"/>
              </a:rPr>
              <a:t>	-  manche 3 </a:t>
            </a:r>
            <a:r>
              <a:rPr lang="fr-FR" sz="2600" dirty="0">
                <a:latin typeface="Comic Sans MS" pitchFamily="66" charset="0"/>
              </a:rPr>
              <a:t>: </a:t>
            </a:r>
            <a:r>
              <a:rPr lang="fr-FR" sz="2600" dirty="0" smtClean="0">
                <a:latin typeface="Comic Sans MS" pitchFamily="66" charset="0"/>
              </a:rPr>
              <a:t>STRASBOURG : oui </a:t>
            </a:r>
          </a:p>
          <a:p>
            <a:pPr>
              <a:buNone/>
            </a:pPr>
            <a:r>
              <a:rPr lang="fr-FR" sz="2600" dirty="0" smtClean="0">
                <a:latin typeface="Comic Sans MS" pitchFamily="66" charset="0"/>
              </a:rPr>
              <a:t>	-  manche 4 : CHAMPEY : oui</a:t>
            </a:r>
          </a:p>
          <a:p>
            <a:pPr>
              <a:buNone/>
            </a:pPr>
            <a:r>
              <a:rPr lang="fr-FR" sz="2600" dirty="0" smtClean="0">
                <a:latin typeface="Comic Sans MS" pitchFamily="66" charset="0"/>
              </a:rPr>
              <a:t>	-  manche 5 </a:t>
            </a:r>
            <a:r>
              <a:rPr lang="fr-FR" sz="2600" dirty="0">
                <a:latin typeface="Comic Sans MS" pitchFamily="66" charset="0"/>
              </a:rPr>
              <a:t>: </a:t>
            </a:r>
            <a:r>
              <a:rPr lang="fr-FR" sz="2600" dirty="0" smtClean="0">
                <a:latin typeface="Comic Sans MS" pitchFamily="66" charset="0"/>
              </a:rPr>
              <a:t>SAULON LA CHAPELLE : non</a:t>
            </a:r>
          </a:p>
          <a:p>
            <a:pPr>
              <a:buNone/>
            </a:pPr>
            <a:r>
              <a:rPr lang="fr-FR" sz="2600" dirty="0" smtClean="0">
                <a:latin typeface="Comic Sans MS" pitchFamily="66" charset="0"/>
              </a:rPr>
              <a:t>	-  manche 6 : TROYES : oui</a:t>
            </a:r>
          </a:p>
          <a:p>
            <a:pPr>
              <a:buNone/>
            </a:pPr>
            <a:r>
              <a:rPr lang="fr-FR" sz="2600" dirty="0" smtClean="0">
                <a:latin typeface="Comic Sans MS" pitchFamily="66" charset="0"/>
              </a:rPr>
              <a:t>	-  manche 7 : CORNIMONT : oui</a:t>
            </a:r>
          </a:p>
          <a:p>
            <a:pPr>
              <a:buNone/>
            </a:pPr>
            <a:endParaRPr lang="fr-FR" dirty="0" smtClean="0">
              <a:latin typeface="Comic Sans MS" pitchFamily="66" charset="0"/>
            </a:endParaRPr>
          </a:p>
          <a:p>
            <a:pPr>
              <a:buNone/>
            </a:pPr>
            <a:endParaRPr lang="fr-FR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7525334" cy="1612572"/>
          </a:xfrm>
          <a:prstGeom prst="rect">
            <a:avLst/>
          </a:prstGeom>
          <a:noFill/>
        </p:spPr>
      </p:pic>
      <p:pic>
        <p:nvPicPr>
          <p:cNvPr id="5" name="Picture 1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r="49656"/>
          <a:stretch>
            <a:fillRect/>
          </a:stretch>
        </p:blipFill>
        <p:spPr bwMode="auto">
          <a:xfrm>
            <a:off x="8001024" y="2857496"/>
            <a:ext cx="479047" cy="431483"/>
          </a:xfrm>
          <a:prstGeom prst="rect">
            <a:avLst/>
          </a:prstGeom>
          <a:noFill/>
        </p:spPr>
      </p:pic>
      <p:pic>
        <p:nvPicPr>
          <p:cNvPr id="6" name="Picture 1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r="49656"/>
          <a:stretch>
            <a:fillRect/>
          </a:stretch>
        </p:blipFill>
        <p:spPr bwMode="auto">
          <a:xfrm>
            <a:off x="8001024" y="3286124"/>
            <a:ext cx="479047" cy="431483"/>
          </a:xfrm>
          <a:prstGeom prst="rect">
            <a:avLst/>
          </a:prstGeom>
          <a:noFill/>
        </p:spPr>
      </p:pic>
      <p:pic>
        <p:nvPicPr>
          <p:cNvPr id="7" name="Picture 1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r="49656"/>
          <a:stretch>
            <a:fillRect/>
          </a:stretch>
        </p:blipFill>
        <p:spPr bwMode="auto">
          <a:xfrm>
            <a:off x="8001024" y="3714752"/>
            <a:ext cx="479047" cy="431483"/>
          </a:xfrm>
          <a:prstGeom prst="rect">
            <a:avLst/>
          </a:prstGeom>
          <a:noFill/>
        </p:spPr>
      </p:pic>
      <p:pic>
        <p:nvPicPr>
          <p:cNvPr id="8" name="Picture 1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r="49656"/>
          <a:stretch>
            <a:fillRect/>
          </a:stretch>
        </p:blipFill>
        <p:spPr bwMode="auto">
          <a:xfrm>
            <a:off x="8001024" y="4143380"/>
            <a:ext cx="479047" cy="431483"/>
          </a:xfrm>
          <a:prstGeom prst="rect">
            <a:avLst/>
          </a:prstGeom>
          <a:noFill/>
        </p:spPr>
      </p:pic>
      <p:pic>
        <p:nvPicPr>
          <p:cNvPr id="9" name="Picture 1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r="49656"/>
          <a:stretch>
            <a:fillRect/>
          </a:stretch>
        </p:blipFill>
        <p:spPr bwMode="auto">
          <a:xfrm>
            <a:off x="8001024" y="5143512"/>
            <a:ext cx="479047" cy="431483"/>
          </a:xfrm>
          <a:prstGeom prst="rect">
            <a:avLst/>
          </a:prstGeom>
          <a:noFill/>
        </p:spPr>
      </p:pic>
      <p:pic>
        <p:nvPicPr>
          <p:cNvPr id="10" name="Picture 1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r="49656"/>
          <a:stretch>
            <a:fillRect/>
          </a:stretch>
        </p:blipFill>
        <p:spPr bwMode="auto">
          <a:xfrm>
            <a:off x="8001024" y="5572140"/>
            <a:ext cx="479047" cy="431483"/>
          </a:xfrm>
          <a:prstGeom prst="rect">
            <a:avLst/>
          </a:prstGeom>
          <a:noFill/>
        </p:spPr>
      </p:pic>
      <p:pic>
        <p:nvPicPr>
          <p:cNvPr id="11" name="Picture 2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4" cstate="print"/>
          <a:srcRect l="48237"/>
          <a:stretch>
            <a:fillRect/>
          </a:stretch>
        </p:blipFill>
        <p:spPr bwMode="auto">
          <a:xfrm>
            <a:off x="7929586" y="4643446"/>
            <a:ext cx="443295" cy="38833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sz="3000" b="1" dirty="0" smtClean="0">
                <a:latin typeface="Comic Sans MS" pitchFamily="66" charset="0"/>
              </a:rPr>
              <a:t>Sources d’information </a:t>
            </a:r>
            <a:r>
              <a:rPr lang="fr-FR" sz="3000" b="1" dirty="0">
                <a:latin typeface="Comic Sans MS" pitchFamily="66" charset="0"/>
              </a:rPr>
              <a:t>:</a:t>
            </a:r>
            <a:r>
              <a:rPr lang="fr-FR" sz="3000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endParaRPr lang="fr-FR" dirty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fr-FR" sz="2400" dirty="0" smtClean="0">
                <a:latin typeface="Comic Sans MS" pitchFamily="66" charset="0"/>
              </a:rPr>
              <a:t>sur place, lors des épreuves (</a:t>
            </a:r>
            <a:r>
              <a:rPr lang="fr-FR" sz="2400" dirty="0" err="1" smtClean="0">
                <a:latin typeface="Comic Sans MS" pitchFamily="66" charset="0"/>
              </a:rPr>
              <a:t>prégrille</a:t>
            </a:r>
            <a:r>
              <a:rPr lang="fr-FR" sz="2400" dirty="0" smtClean="0">
                <a:latin typeface="Comic Sans MS" pitchFamily="66" charset="0"/>
              </a:rPr>
              <a:t>, pauses, fin de journée </a:t>
            </a:r>
            <a:r>
              <a:rPr lang="fr-FR" sz="2400" dirty="0" err="1" smtClean="0">
                <a:latin typeface="Comic Sans MS" pitchFamily="66" charset="0"/>
              </a:rPr>
              <a:t>etc</a:t>
            </a:r>
            <a:r>
              <a:rPr lang="fr-FR" sz="2400" dirty="0" smtClean="0">
                <a:latin typeface="Comic Sans MS" pitchFamily="66" charset="0"/>
              </a:rPr>
              <a:t>…) </a:t>
            </a:r>
          </a:p>
          <a:p>
            <a:pPr>
              <a:buFontTx/>
              <a:buChar char="-"/>
            </a:pPr>
            <a:r>
              <a:rPr lang="fr-FR" sz="2400" dirty="0" smtClean="0">
                <a:latin typeface="Comic Sans MS" pitchFamily="66" charset="0"/>
              </a:rPr>
              <a:t>retours sur les épreuves précédentes</a:t>
            </a:r>
          </a:p>
          <a:p>
            <a:pPr>
              <a:buFontTx/>
              <a:buChar char="-"/>
            </a:pPr>
            <a:r>
              <a:rPr lang="fr-FR" sz="2400" dirty="0" smtClean="0">
                <a:latin typeface="Comic Sans MS" pitchFamily="66" charset="0"/>
              </a:rPr>
              <a:t>quelques coups de fil</a:t>
            </a:r>
          </a:p>
          <a:p>
            <a:pPr>
              <a:buFontTx/>
              <a:buChar char="-"/>
            </a:pPr>
            <a:r>
              <a:rPr lang="fr-FR" sz="2400" dirty="0" smtClean="0">
                <a:latin typeface="Comic Sans MS" pitchFamily="66" charset="0"/>
              </a:rPr>
              <a:t>quelques mails </a:t>
            </a:r>
          </a:p>
          <a:p>
            <a:pPr>
              <a:buFontTx/>
              <a:buChar char="-"/>
            </a:pPr>
            <a:r>
              <a:rPr lang="fr-FR" sz="2400" dirty="0" smtClean="0">
                <a:latin typeface="Comic Sans MS" pitchFamily="66" charset="0"/>
              </a:rPr>
              <a:t>«avis </a:t>
            </a:r>
            <a:r>
              <a:rPr lang="fr-FR" sz="2400" dirty="0" err="1" smtClean="0">
                <a:latin typeface="Comic Sans MS" pitchFamily="66" charset="0"/>
              </a:rPr>
              <a:t>Facebook</a:t>
            </a:r>
            <a:r>
              <a:rPr lang="fr-FR" sz="2400" dirty="0" smtClean="0">
                <a:latin typeface="Comic Sans MS" pitchFamily="66" charset="0"/>
              </a:rPr>
              <a:t>» non pris en compte (ça part dans tous les sens, surenchère, rarement constructif…)</a:t>
            </a:r>
            <a:r>
              <a:rPr lang="fr-FR" sz="2600" dirty="0" smtClean="0">
                <a:latin typeface="Comic Sans MS" pitchFamily="66" charset="0"/>
              </a:rPr>
              <a:t>  </a:t>
            </a:r>
          </a:p>
          <a:p>
            <a:pPr>
              <a:buFontTx/>
              <a:buChar char="-"/>
            </a:pPr>
            <a:endParaRPr lang="fr-FR" sz="2600" dirty="0">
              <a:latin typeface="Comic Sans MS" pitchFamily="66" charset="0"/>
            </a:endParaRPr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6632"/>
            <a:ext cx="7525334" cy="161257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r-FR" b="1" dirty="0" smtClean="0">
                <a:latin typeface="Comic Sans MS" pitchFamily="66" charset="0"/>
              </a:rPr>
              <a:t>Sources d’information :</a:t>
            </a:r>
            <a:endParaRPr lang="fr-FR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endParaRPr lang="fr-FR" sz="24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fr-FR" sz="2400" dirty="0" smtClean="0">
                <a:latin typeface="Comic Sans MS" pitchFamily="66" charset="0"/>
              </a:rPr>
              <a:t>nombre de contacts spontanés en hausse</a:t>
            </a:r>
          </a:p>
          <a:p>
            <a:pPr>
              <a:buFontTx/>
              <a:buChar char="-"/>
            </a:pPr>
            <a:r>
              <a:rPr lang="fr-FR" sz="2400" dirty="0" smtClean="0">
                <a:latin typeface="Comic Sans MS" pitchFamily="66" charset="0"/>
              </a:rPr>
              <a:t>beaucoup des avis exprimés ont été recueillis lors de discussions informelles</a:t>
            </a:r>
          </a:p>
          <a:p>
            <a:pPr>
              <a:buFontTx/>
              <a:buChar char="-"/>
            </a:pPr>
            <a:r>
              <a:rPr lang="fr-FR" sz="2400" dirty="0" smtClean="0">
                <a:latin typeface="Comic Sans MS" pitchFamily="66" charset="0"/>
              </a:rPr>
              <a:t>très peu de «coups de gueule», peu de polémiques </a:t>
            </a:r>
          </a:p>
          <a:p>
            <a:pPr>
              <a:buNone/>
            </a:pPr>
            <a:r>
              <a:rPr lang="fr-FR" sz="2400" dirty="0" smtClean="0">
                <a:latin typeface="Comic Sans MS" pitchFamily="66" charset="0"/>
              </a:rPr>
              <a:t>-   certaines remarques mentionnées sont globales, non spécifiques à une épreuve en particulier</a:t>
            </a:r>
          </a:p>
          <a:p>
            <a:pPr>
              <a:buNone/>
            </a:pPr>
            <a:r>
              <a:rPr lang="fr-FR" sz="2400" dirty="0" smtClean="0">
                <a:latin typeface="Comic Sans MS" pitchFamily="66" charset="0"/>
              </a:rPr>
              <a:t>-   d’autres commentaires ne sont que des "instantanés", et ne représentent pas une tendance ou un avis général </a:t>
            </a:r>
          </a:p>
          <a:p>
            <a:pPr>
              <a:buNone/>
            </a:pPr>
            <a:r>
              <a:rPr lang="fr-FR" sz="2400" dirty="0" smtClean="0">
                <a:latin typeface="Comic Sans MS" pitchFamily="66" charset="0"/>
              </a:rPr>
              <a:t>-   critiques et suggestions souvent subjectives (en fonction des intérêts particuliers…)</a:t>
            </a:r>
            <a:endParaRPr lang="fr-FR" sz="2400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6632"/>
            <a:ext cx="7525334" cy="1612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sz="2800" b="1" dirty="0" smtClean="0">
                <a:latin typeface="Comic Sans MS" pitchFamily="66" charset="0"/>
              </a:rPr>
              <a:t>Présentation 2016 :</a:t>
            </a:r>
          </a:p>
          <a:p>
            <a:pPr algn="ctr">
              <a:buNone/>
            </a:pPr>
            <a:endParaRPr lang="fr-FR" sz="24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fr-FR" sz="2400" dirty="0" smtClean="0">
                <a:latin typeface="Comic Sans MS" pitchFamily="66" charset="0"/>
              </a:rPr>
              <a:t>pas de passage en revue détaillé de chaque épreuve, pour éviter répétitions et redondances</a:t>
            </a:r>
          </a:p>
          <a:p>
            <a:pPr>
              <a:buFontTx/>
              <a:buChar char="-"/>
            </a:pPr>
            <a:endParaRPr lang="fr-FR" sz="24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fr-FR" sz="2400" dirty="0" smtClean="0">
                <a:latin typeface="Comic Sans MS" pitchFamily="66" charset="0"/>
              </a:rPr>
              <a:t>pas de distribution de bons et de mauvais points, le but n’étant pas de critiquer mais de progresser !</a:t>
            </a:r>
          </a:p>
          <a:p>
            <a:pPr>
              <a:buFontTx/>
              <a:buChar char="-"/>
            </a:pPr>
            <a:endParaRPr lang="fr-FR" sz="2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fr-FR" sz="2400" dirty="0" smtClean="0">
                <a:latin typeface="Comic Sans MS" pitchFamily="66" charset="0"/>
              </a:rPr>
              <a:t>-  remarques synthétisées et regroupées en thèmes principaux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6632"/>
            <a:ext cx="7525334" cy="1612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fr-FR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fr-FR" sz="12800" b="1" dirty="0" smtClean="0">
                <a:latin typeface="Comic Sans MS" pitchFamily="66" charset="0"/>
              </a:rPr>
              <a:t>Météo</a:t>
            </a:r>
            <a:r>
              <a:rPr lang="fr-FR" sz="8000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endParaRPr lang="fr-FR" sz="2000" dirty="0" smtClean="0">
              <a:latin typeface="Comic Sans MS" pitchFamily="66" charset="0"/>
            </a:endParaRPr>
          </a:p>
          <a:p>
            <a:pPr>
              <a:buNone/>
            </a:pPr>
            <a:endParaRPr lang="fr-FR" sz="2000" dirty="0">
              <a:latin typeface="Comic Sans MS" pitchFamily="66" charset="0"/>
            </a:endParaRP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</a:t>
            </a:r>
            <a:r>
              <a:rPr lang="fr-FR" dirty="0" smtClean="0">
                <a:latin typeface="Comic Sans MS" pitchFamily="66" charset="0"/>
              </a:rPr>
              <a:t> </a:t>
            </a:r>
            <a:r>
              <a:rPr lang="fr-FR" sz="8000" dirty="0" smtClean="0">
                <a:latin typeface="Comic Sans MS" pitchFamily="66" charset="0"/>
              </a:rPr>
              <a:t>-</a:t>
            </a:r>
            <a:r>
              <a:rPr lang="fr-FR" sz="4800" dirty="0" smtClean="0">
                <a:latin typeface="Comic Sans MS" pitchFamily="66" charset="0"/>
              </a:rPr>
              <a:t> </a:t>
            </a:r>
            <a:r>
              <a:rPr lang="fr-FR" sz="8000" dirty="0" smtClean="0">
                <a:latin typeface="Comic Sans MS" pitchFamily="66" charset="0"/>
              </a:rPr>
              <a:t>2016 plutôt maussade, mais ça aurait pu  </a:t>
            </a:r>
          </a:p>
          <a:p>
            <a:pPr>
              <a:buNone/>
            </a:pPr>
            <a:r>
              <a:rPr lang="fr-FR" sz="8000" dirty="0" smtClean="0">
                <a:latin typeface="Comic Sans MS" pitchFamily="66" charset="0"/>
              </a:rPr>
              <a:t>			   être pire… à quelques heures ou un jour prêt ! 		   (Strasbourg, </a:t>
            </a:r>
            <a:r>
              <a:rPr lang="fr-FR" sz="8000" dirty="0" err="1" smtClean="0">
                <a:latin typeface="Comic Sans MS" pitchFamily="66" charset="0"/>
              </a:rPr>
              <a:t>Champey</a:t>
            </a:r>
            <a:r>
              <a:rPr lang="fr-FR" sz="8000" dirty="0" smtClean="0">
                <a:latin typeface="Comic Sans MS" pitchFamily="66" charset="0"/>
              </a:rPr>
              <a:t>, Troyes)</a:t>
            </a:r>
          </a:p>
          <a:p>
            <a:pPr>
              <a:buNone/>
            </a:pPr>
            <a:r>
              <a:rPr lang="fr-FR" sz="8000" dirty="0" smtClean="0">
                <a:latin typeface="Comic Sans MS" pitchFamily="66" charset="0"/>
              </a:rPr>
              <a:t>			- conditions hivernales pour l’ouverture</a:t>
            </a:r>
          </a:p>
          <a:p>
            <a:pPr>
              <a:buNone/>
            </a:pPr>
            <a:endParaRPr lang="fr-FR" sz="8000" dirty="0" smtClean="0">
              <a:latin typeface="Comic Sans MS" pitchFamily="66" charset="0"/>
            </a:endParaRPr>
          </a:p>
          <a:p>
            <a:pPr>
              <a:buNone/>
            </a:pPr>
            <a:endParaRPr lang="fr-FR" sz="8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fr-FR" sz="8000" dirty="0" smtClean="0">
                <a:latin typeface="Comic Sans MS" pitchFamily="66" charset="0"/>
              </a:rPr>
              <a:t>			-  les pistes ont tenu ! (</a:t>
            </a:r>
            <a:r>
              <a:rPr lang="fr-FR" sz="8000" dirty="0" err="1" smtClean="0">
                <a:latin typeface="Comic Sans MS" pitchFamily="66" charset="0"/>
              </a:rPr>
              <a:t>Champey</a:t>
            </a:r>
            <a:r>
              <a:rPr lang="fr-FR" sz="8000" dirty="0" smtClean="0">
                <a:latin typeface="Comic Sans MS" pitchFamily="66" charset="0"/>
              </a:rPr>
              <a:t>, Cornimont)</a:t>
            </a:r>
          </a:p>
          <a:p>
            <a:pPr>
              <a:buNone/>
            </a:pPr>
            <a:r>
              <a:rPr lang="fr-FR" sz="8000" dirty="0" smtClean="0">
                <a:latin typeface="Comic Sans MS" pitchFamily="66" charset="0"/>
              </a:rPr>
              <a:t>			   bien conçues (drainage), gros entretien  </a:t>
            </a:r>
          </a:p>
          <a:p>
            <a:pPr>
              <a:buNone/>
            </a:pPr>
            <a:r>
              <a:rPr lang="fr-FR" sz="8000" dirty="0" smtClean="0">
                <a:latin typeface="Comic Sans MS" pitchFamily="66" charset="0"/>
              </a:rPr>
              <a:t>			   tout au long de la journée !</a:t>
            </a:r>
          </a:p>
          <a:p>
            <a:pPr>
              <a:buNone/>
            </a:pPr>
            <a:r>
              <a:rPr lang="fr-FR" sz="4800" dirty="0">
                <a:latin typeface="Comic Sans MS" pitchFamily="66" charset="0"/>
              </a:rPr>
              <a:t> </a:t>
            </a:r>
            <a:r>
              <a:rPr lang="fr-FR" sz="4800" dirty="0" smtClean="0">
                <a:latin typeface="Comic Sans MS" pitchFamily="66" charset="0"/>
              </a:rPr>
              <a:t>                             </a:t>
            </a:r>
            <a:endParaRPr lang="fr-FR" dirty="0" smtClean="0">
              <a:latin typeface="Comic Sans MS" pitchFamily="66" charset="0"/>
            </a:endParaRPr>
          </a:p>
          <a:p>
            <a:pPr algn="ctr">
              <a:buNone/>
            </a:pPr>
            <a:endParaRPr lang="fr-FR" sz="2000" dirty="0"/>
          </a:p>
          <a:p>
            <a:pPr algn="ctr">
              <a:buNone/>
            </a:pPr>
            <a:endParaRPr lang="fr-FR" sz="2000" dirty="0" smtClean="0"/>
          </a:p>
          <a:p>
            <a:pPr algn="ctr">
              <a:buNone/>
            </a:pPr>
            <a:endParaRPr lang="fr-FR" sz="2000" dirty="0" smtClean="0"/>
          </a:p>
          <a:p>
            <a:pPr algn="ctr">
              <a:buNone/>
            </a:pPr>
            <a:r>
              <a:rPr lang="fr-FR" sz="2000" dirty="0" smtClean="0"/>
              <a:t>                          </a:t>
            </a:r>
          </a:p>
          <a:p>
            <a:pPr algn="ctr">
              <a:buNone/>
            </a:pPr>
            <a:endParaRPr lang="fr-FR" sz="2000" dirty="0"/>
          </a:p>
          <a:p>
            <a:pPr algn="ctr">
              <a:buNone/>
            </a:pPr>
            <a:endParaRPr lang="fr-FR" sz="2000" dirty="0" smtClean="0"/>
          </a:p>
          <a:p>
            <a:pPr algn="ctr">
              <a:buNone/>
            </a:pPr>
            <a:endParaRPr lang="fr-FR" sz="2000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6632"/>
            <a:ext cx="7525334" cy="1612572"/>
          </a:xfrm>
          <a:prstGeom prst="rect">
            <a:avLst/>
          </a:prstGeom>
          <a:noFill/>
        </p:spPr>
      </p:pic>
      <p:pic>
        <p:nvPicPr>
          <p:cNvPr id="5" name="Picture 1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r="49656"/>
          <a:stretch>
            <a:fillRect/>
          </a:stretch>
        </p:blipFill>
        <p:spPr bwMode="auto">
          <a:xfrm>
            <a:off x="1071539" y="4000506"/>
            <a:ext cx="1197618" cy="1078706"/>
          </a:xfrm>
          <a:prstGeom prst="rect">
            <a:avLst/>
          </a:prstGeom>
          <a:noFill/>
        </p:spPr>
      </p:pic>
      <p:pic>
        <p:nvPicPr>
          <p:cNvPr id="6" name="Picture 2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l="48237"/>
          <a:stretch>
            <a:fillRect/>
          </a:stretch>
        </p:blipFill>
        <p:spPr bwMode="auto">
          <a:xfrm>
            <a:off x="928662" y="2500306"/>
            <a:ext cx="1313441" cy="115062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b="1" dirty="0" smtClean="0">
                <a:latin typeface="Comic Sans MS" pitchFamily="66" charset="0"/>
              </a:rPr>
              <a:t>Organisation générale</a:t>
            </a:r>
          </a:p>
          <a:p>
            <a:pPr algn="ctr">
              <a:buNone/>
            </a:pPr>
            <a:endParaRPr lang="fr-FR" b="1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fr-FR" sz="2000" dirty="0" smtClean="0">
                <a:latin typeface="Comic Sans MS" pitchFamily="66" charset="0"/>
              </a:rPr>
              <a:t>		- bon niveau général, pas de dysfonctionnement 		   majeur…</a:t>
            </a:r>
          </a:p>
          <a:p>
            <a:pPr marL="0" indent="0">
              <a:buNone/>
            </a:pPr>
            <a:r>
              <a:rPr lang="fr-FR" sz="2000" dirty="0" smtClean="0">
                <a:latin typeface="Comic Sans MS" pitchFamily="66" charset="0"/>
              </a:rPr>
              <a:t>		- première réussie (Strasbourg)</a:t>
            </a:r>
          </a:p>
          <a:p>
            <a:pPr marL="0" indent="0">
              <a:buNone/>
            </a:pPr>
            <a:r>
              <a:rPr lang="fr-FR" sz="2000" dirty="0" smtClean="0">
                <a:latin typeface="Comic Sans MS" pitchFamily="66" charset="0"/>
              </a:rPr>
              <a:t>		- infrastructures satisfaisantes</a:t>
            </a:r>
          </a:p>
          <a:p>
            <a:pPr marL="0" indent="0">
              <a:buNone/>
            </a:pPr>
            <a:r>
              <a:rPr lang="fr-FR" sz="2000" dirty="0" smtClean="0">
                <a:latin typeface="Comic Sans MS" pitchFamily="66" charset="0"/>
              </a:rPr>
              <a:t>		- eau courante appréciée</a:t>
            </a:r>
          </a:p>
          <a:p>
            <a:pPr marL="0" indent="0">
              <a:buNone/>
            </a:pPr>
            <a:r>
              <a:rPr lang="fr-FR" sz="2000" dirty="0" smtClean="0">
                <a:latin typeface="Comic Sans MS" pitchFamily="66" charset="0"/>
              </a:rPr>
              <a:t>		- présence de tribunes</a:t>
            </a:r>
          </a:p>
          <a:p>
            <a:pPr marL="0" indent="0">
              <a:buNone/>
            </a:pPr>
            <a:r>
              <a:rPr lang="fr-FR" sz="2000" dirty="0" smtClean="0">
                <a:latin typeface="Comic Sans MS" pitchFamily="66" charset="0"/>
              </a:rPr>
              <a:t>		- trophées CGE 2016 réussis</a:t>
            </a:r>
          </a:p>
          <a:p>
            <a:pPr marL="0" indent="0">
              <a:buNone/>
            </a:pPr>
            <a:r>
              <a:rPr lang="fr-FR" sz="2000" dirty="0" smtClean="0">
                <a:latin typeface="Comic Sans MS" pitchFamily="66" charset="0"/>
              </a:rPr>
              <a:t>		</a:t>
            </a:r>
          </a:p>
          <a:p>
            <a:pPr algn="ctr">
              <a:buNone/>
            </a:pPr>
            <a:endParaRPr lang="fr-FR" sz="2000" dirty="0" smtClean="0">
              <a:latin typeface="Comic Sans MS" pitchFamily="66" charset="0"/>
            </a:endParaRPr>
          </a:p>
          <a:p>
            <a:pPr algn="ctr">
              <a:buNone/>
            </a:pPr>
            <a:endParaRPr lang="fr-FR" sz="2000" dirty="0">
              <a:latin typeface="Comic Sans MS" pitchFamily="66" charset="0"/>
            </a:endParaRPr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6632"/>
            <a:ext cx="7525334" cy="1612572"/>
          </a:xfrm>
          <a:prstGeom prst="rect">
            <a:avLst/>
          </a:prstGeom>
          <a:noFill/>
        </p:spPr>
      </p:pic>
      <p:pic>
        <p:nvPicPr>
          <p:cNvPr id="6" name="Picture 1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r="49656"/>
          <a:stretch>
            <a:fillRect/>
          </a:stretch>
        </p:blipFill>
        <p:spPr bwMode="auto">
          <a:xfrm>
            <a:off x="642910" y="3214686"/>
            <a:ext cx="1277450" cy="115062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b="1" dirty="0" smtClean="0">
                <a:latin typeface="Comic Sans MS" pitchFamily="66" charset="0"/>
              </a:rPr>
              <a:t>Organisation générale</a:t>
            </a:r>
            <a:endParaRPr lang="fr-FR" b="1" dirty="0">
              <a:latin typeface="Comic Sans MS" pitchFamily="66" charset="0"/>
            </a:endParaRP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problèmes électriques (surcharge, inondation)  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sanitaires en nombre insuffisant et/ou trop 			   éloignés 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départs et </a:t>
            </a:r>
            <a:r>
              <a:rPr lang="fr-FR" sz="2000" dirty="0" err="1" smtClean="0">
                <a:latin typeface="Comic Sans MS" pitchFamily="66" charset="0"/>
              </a:rPr>
              <a:t>prégrilles</a:t>
            </a:r>
            <a:r>
              <a:rPr lang="fr-FR" sz="2000" dirty="0" smtClean="0">
                <a:latin typeface="Comic Sans MS" pitchFamily="66" charset="0"/>
              </a:rPr>
              <a:t> non couverts (pluie / soleil)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tableaux d’affichage des feuilles de race trop 		   regroupés (cohue)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approvisionnement et rapidité restauration                </a:t>
            </a:r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6632"/>
            <a:ext cx="7525334" cy="1612572"/>
          </a:xfrm>
          <a:prstGeom prst="rect">
            <a:avLst/>
          </a:prstGeom>
          <a:noFill/>
        </p:spPr>
      </p:pic>
      <p:pic>
        <p:nvPicPr>
          <p:cNvPr id="6" name="Picture 2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l="48237"/>
          <a:stretch>
            <a:fillRect/>
          </a:stretch>
        </p:blipFill>
        <p:spPr bwMode="auto">
          <a:xfrm>
            <a:off x="714348" y="3357562"/>
            <a:ext cx="1313441" cy="115062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8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38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38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85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385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385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385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85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385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385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385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85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385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385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385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>
                <a:latin typeface="Comic Sans MS" pitchFamily="66" charset="0"/>
              </a:rPr>
              <a:t>Organisation sportive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bon déroulement sportif de l’ensemble des 			   épreuves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pistes de bon / très bon niveau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catégories féminines appréciées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peu de grosses chutes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secrétariat efficace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arbitrage vidéo de plus en plus performant (peu 		   d’attente en cas d’incertitude à l’arrivée)</a:t>
            </a:r>
          </a:p>
          <a:p>
            <a:pPr>
              <a:buNone/>
            </a:pPr>
            <a:r>
              <a:rPr lang="fr-FR" sz="2000" dirty="0" smtClean="0">
                <a:latin typeface="Comic Sans MS" pitchFamily="66" charset="0"/>
              </a:rPr>
              <a:t>			- rapidité de diffusion des résultats</a:t>
            </a:r>
            <a:endParaRPr lang="fr-FR" sz="2000" dirty="0">
              <a:latin typeface="Comic Sans MS" pitchFamily="66" charset="0"/>
            </a:endParaRPr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6632"/>
            <a:ext cx="7525334" cy="1612572"/>
          </a:xfrm>
          <a:prstGeom prst="rect">
            <a:avLst/>
          </a:prstGeom>
          <a:noFill/>
        </p:spPr>
      </p:pic>
      <p:pic>
        <p:nvPicPr>
          <p:cNvPr id="7" name="Picture 1" descr="https://encrypted-tbn2.gstatic.com/images?q=tbn:ANd9GcThEXyNNSKSQavuh3gxFlA0iMRbE-op3QFCzzTMg7Cc06VlZV7G"/>
          <p:cNvPicPr>
            <a:picLocks noChangeAspect="1" noChangeArrowheads="1"/>
          </p:cNvPicPr>
          <p:nvPr/>
        </p:nvPicPr>
        <p:blipFill>
          <a:blip r:embed="rId3" cstate="print"/>
          <a:srcRect r="49656"/>
          <a:stretch>
            <a:fillRect/>
          </a:stretch>
        </p:blipFill>
        <p:spPr bwMode="auto">
          <a:xfrm>
            <a:off x="571472" y="3214686"/>
            <a:ext cx="1277450" cy="115062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259</Words>
  <Application>Microsoft Office PowerPoint</Application>
  <PresentationFormat>Affichage à l'écran (4:3)</PresentationFormat>
  <Paragraphs>150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Présentation PowerPoint</vt:lpstr>
      <vt:lpstr> </vt:lpstr>
      <vt:lpstr>Présentation PowerPoint</vt:lpstr>
      <vt:lpstr>Présentation PowerPoint</vt:lpstr>
      <vt:lpstr>Présentation PowerPoint</vt:lpstr>
      <vt:lpstr>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FRED</dc:creator>
  <cp:lastModifiedBy>cora montage</cp:lastModifiedBy>
  <cp:revision>133</cp:revision>
  <dcterms:created xsi:type="dcterms:W3CDTF">2014-07-15T17:02:40Z</dcterms:created>
  <dcterms:modified xsi:type="dcterms:W3CDTF">2017-01-14T10:40:03Z</dcterms:modified>
</cp:coreProperties>
</file>